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0"/>
  </p:notesMasterIdLst>
  <p:handoutMasterIdLst>
    <p:handoutMasterId r:id="rId21"/>
  </p:handoutMasterIdLst>
  <p:sldIdLst>
    <p:sldId id="256" r:id="rId3"/>
    <p:sldId id="312" r:id="rId4"/>
    <p:sldId id="314" r:id="rId5"/>
    <p:sldId id="293" r:id="rId6"/>
    <p:sldId id="298" r:id="rId7"/>
    <p:sldId id="299" r:id="rId8"/>
    <p:sldId id="300" r:id="rId9"/>
    <p:sldId id="313" r:id="rId10"/>
    <p:sldId id="315" r:id="rId11"/>
    <p:sldId id="316" r:id="rId12"/>
    <p:sldId id="307" r:id="rId13"/>
    <p:sldId id="308" r:id="rId14"/>
    <p:sldId id="309" r:id="rId15"/>
    <p:sldId id="310" r:id="rId16"/>
    <p:sldId id="317" r:id="rId17"/>
    <p:sldId id="318" r:id="rId18"/>
    <p:sldId id="31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5441" autoAdjust="0"/>
    <p:restoredTop sz="94660" autoAdjust="0"/>
  </p:normalViewPr>
  <p:slideViewPr>
    <p:cSldViewPr snapToGrid="0">
      <p:cViewPr varScale="1">
        <p:scale>
          <a:sx n="57" d="100"/>
          <a:sy n="57" d="100"/>
        </p:scale>
        <p:origin x="-108" y="-6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625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004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Полилиния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" name="Полилиния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" name="Полилиния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" name="Полилиния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" name="Полилиния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Полилиния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Полилиния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" name="Полилиния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" name="Полилиния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5" name="Полилиния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Полилиния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Полилиния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8" name="Полилиния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9" name="Полилиния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Полилини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Полилини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49" name="Полилиния 500"/>
          <p:cNvSpPr>
            <a:spLocks/>
          </p:cNvSpPr>
          <p:nvPr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50" name="Группа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Полилиния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2" name="Полилиния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3" name="Полилиния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59" name="Полилиния 413"/>
          <p:cNvSpPr>
            <a:spLocks/>
          </p:cNvSpPr>
          <p:nvPr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0" name="Полилиния 414"/>
          <p:cNvSpPr>
            <a:spLocks/>
          </p:cNvSpPr>
          <p:nvPr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61" name="Группа 5"/>
          <p:cNvGrpSpPr>
            <a:grpSpLocks noChangeAspect="1"/>
          </p:cNvGrpSpPr>
          <p:nvPr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Полилиния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5" name="Полилиния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6" name="Полилиния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0" name="Полилиния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8" name="Полилиния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9" name="Полилиния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0" name="Полилиния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81" name="Группа 33"/>
          <p:cNvGrpSpPr>
            <a:grpSpLocks noChangeAspect="1"/>
          </p:cNvGrpSpPr>
          <p:nvPr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Полилиния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3" name="Полилиния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4" name="Полилиния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5" name="Полилиния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Полилиния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87" name="Группа 43"/>
          <p:cNvGrpSpPr>
            <a:grpSpLocks noChangeAspect="1"/>
          </p:cNvGrpSpPr>
          <p:nvPr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Полилини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Полилини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Полилини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Полилини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3" name="Полилини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Полилиния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7" name="Полилиния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8" name="Полилиния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99" name="Группа 43"/>
          <p:cNvGrpSpPr>
            <a:grpSpLocks noChangeAspect="1"/>
          </p:cNvGrpSpPr>
          <p:nvPr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Полилини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Полилини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Полилини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Полилини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Полилини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Полилини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06" name="Группа 105"/>
          <p:cNvGrpSpPr/>
          <p:nvPr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Полилини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8" name="Полилиния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9" name="Полилини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0" name="Полилини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1" name="Полилини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2" name="Полилини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3" name="Полилини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4" name="Полилини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15" name="Полилиния 8"/>
          <p:cNvSpPr>
            <a:spLocks/>
          </p:cNvSpPr>
          <p:nvPr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6" name="Полилиния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17" name="Группа 116"/>
          <p:cNvGrpSpPr/>
          <p:nvPr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Полилиния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" name="Полилиния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" name="Полилиния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" name="Полилиния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" name="Полилиния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" name="Полилиния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" name="Полилиния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5" name="Полилиния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6" name="Полилиния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7" name="Полилиния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8" name="Полилиния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9" name="Полилиния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0" name="Полилиния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1" name="Полилиния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2" name="Полилиния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3" name="Полилиния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4" name="Полилиния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5" name="Полилиния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6" name="Полилиния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7" name="Полилиния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8" name="Полилиния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9" name="Полилиния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0" name="Полилиния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1" name="Полилиния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2" name="Полилиния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3" name="Полилиния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4" name="Полилиния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5" name="Полилиния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46" name="Группа 5"/>
          <p:cNvGrpSpPr>
            <a:grpSpLocks noChangeAspect="1"/>
          </p:cNvGrpSpPr>
          <p:nvPr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Полилиния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8" name="Полилиния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9" name="Полилиния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0" name="Полилиния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1" name="Полилиния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2" name="Полилиния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3" name="Полилиния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4" name="Полилиния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5" name="Полилиния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6" name="Полилиния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7" name="Полилиния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8" name="Полилиния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9" name="Полилиния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0" name="Полилиния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1" name="Полилиния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2" name="Полилиния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3" name="Полилиния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4" name="Полилиния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5" name="Полилиния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6" name="Полилиния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7" name="Полилиния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8" name="Полилиния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9" name="Полилиния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0" name="Полилиния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71" name="Группа 64"/>
          <p:cNvGrpSpPr>
            <a:grpSpLocks noChangeAspect="1"/>
          </p:cNvGrpSpPr>
          <p:nvPr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Полилини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3" name="Полилини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4" name="Полилини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5" name="Полилини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6" name="Полилини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7" name="Полилини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8" name="Полилини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9" name="Полилини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03329" y="2476917"/>
            <a:ext cx="6916336" cy="1771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82882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38572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51558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59342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anchor="b">
            <a:normAutofit/>
          </a:bodyPr>
          <a:lstStyle>
            <a:lvl1pPr algn="l">
              <a:defRPr sz="5200" b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15843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92521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03700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92"/>
          <p:cNvSpPr>
            <a:spLocks/>
          </p:cNvSpPr>
          <p:nvPr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Полилиния 50"/>
          <p:cNvSpPr>
            <a:spLocks/>
          </p:cNvSpPr>
          <p:nvPr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олилиния 51"/>
          <p:cNvSpPr>
            <a:spLocks/>
          </p:cNvSpPr>
          <p:nvPr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9" name="Группа 69"/>
          <p:cNvGrpSpPr>
            <a:grpSpLocks noChangeAspect="1"/>
          </p:cNvGrpSpPr>
          <p:nvPr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Полилини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Полилини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5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8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9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0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0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2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3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9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0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1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2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5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6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0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8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9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0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1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2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3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4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5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7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8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93" name="Группа 69"/>
          <p:cNvGrpSpPr>
            <a:grpSpLocks noChangeAspect="1"/>
          </p:cNvGrpSpPr>
          <p:nvPr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Полилиния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5" name="Полилиния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7" name="Полилиния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8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9" name="Полилиния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0" name="Полилиния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Полилиния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Полилиния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Полилиния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Полилиния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6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7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8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9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0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1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2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3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4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5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" name="Полилини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" name="Полилиния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5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6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7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8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9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0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1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2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3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4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5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6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7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8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9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0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1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2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3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4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5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6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7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8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9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0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1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2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3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4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5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6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7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8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9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0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1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2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3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4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5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6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7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8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9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0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1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2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3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4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5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6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77" name="Группа 69"/>
          <p:cNvGrpSpPr>
            <a:grpSpLocks noChangeAspect="1"/>
          </p:cNvGrpSpPr>
          <p:nvPr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Полилини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9" name="Полилини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0" name="Полилини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1" name="Полилини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2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3" name="Полилини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4" name="Полилини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5" name="Полилини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6" name="Полилини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7" name="Полилиния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8" name="Полилини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9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0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1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2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3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4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5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6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7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8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9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0" name="Полилини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1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2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3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4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5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6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7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8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9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0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1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2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3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4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5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6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7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8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9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0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1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2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3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4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5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6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7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8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9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0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1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2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3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4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5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6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7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8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9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0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1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2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3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4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5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6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7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8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9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0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1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2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3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4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5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6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7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8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9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60" name="Группа 50"/>
          <p:cNvGrpSpPr>
            <a:grpSpLocks noChangeAspect="1"/>
          </p:cNvGrpSpPr>
          <p:nvPr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Полилиния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2" name="Полилиния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3" name="Полилиния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4" name="Полилиния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5" name="Полилиния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6" name="Полилиния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7" name="Полилиния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8" name="Полилиния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9" name="Полилиния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0" name="Полилиния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1" name="Полилиния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2" name="Полилиния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3" name="Полилиния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chemeClr val="accent6"/>
                </a:solidFill>
              </a:endParaRPr>
            </a:p>
          </p:txBody>
        </p:sp>
        <p:sp>
          <p:nvSpPr>
            <p:cNvPr id="274" name="Полилиния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5" name="Полилиния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6" name="Полилиния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7" name="Полилиния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chemeClr val="accent6"/>
                </a:solidFill>
              </a:endParaRPr>
            </a:p>
          </p:txBody>
        </p:sp>
        <p:sp>
          <p:nvSpPr>
            <p:cNvPr id="278" name="Полилиния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9" name="Полилиния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0" name="Полилиния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1" name="Полилиния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2" name="Полилиния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3" name="Полилиния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4" name="Полилиния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Полилиния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Полилиния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7" name="Полилиния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8" name="Полилиния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89" name="Группа 5"/>
          <p:cNvGrpSpPr>
            <a:grpSpLocks noChangeAspect="1"/>
          </p:cNvGrpSpPr>
          <p:nvPr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Полилиния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1" name="Овал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2" name="Полилиния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3" name="Полилиния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4" name="Полилиния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5" name="Полилиния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6" name="Полилиния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7" name="Полилиния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8" name="Полилиния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9" name="Полилиния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0" name="Полилиния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1" name="Полилиния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2" name="Полилиния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3" name="Полилиния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4" name="Полилиния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5" name="Полилиния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6" name="Полилиния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7" name="Полилиния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8" name="Полилиния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9" name="Полилиния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310" name="Полилиния 52"/>
          <p:cNvSpPr>
            <a:spLocks/>
          </p:cNvSpPr>
          <p:nvPr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311" name="Группа 29"/>
          <p:cNvGrpSpPr>
            <a:grpSpLocks noChangeAspect="1"/>
          </p:cNvGrpSpPr>
          <p:nvPr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Полилиния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3" name="Полилиния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4" name="Полилиния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5" name="Полилиния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6" name="Полилиния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7" name="Полилиния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8" name="Полилиния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9" name="Полилиния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0" name="Полилиния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1" name="Полилиния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2" name="Полилиния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3" name="Полилиния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4" name="Полилиния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5" name="Полилиния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6" name="Полилиния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7" name="Полилиния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8" name="Полилиния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9" name="Полилиния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0" name="Полилиния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1" name="Полилиния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2" name="Полилиния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3" name="Полилиния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4" name="Полилиния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5" name="Полилиния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6" name="Полилиния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7" name="Полилиния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8" name="Полилиния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9" name="Полилиния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0" name="Полилиния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1" name="Полилиния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2" name="Полилиния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3" name="Полилиния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4" name="Полилиния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5" name="Полилиния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6" name="Полилиния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7" name="Полилиния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348" name="Группа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Группа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Полилиния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6" name="Полилиния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7" name="Полилиния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8" name="Полилиния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9" name="Полилиния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0" name="Полилиния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1" name="Полилиния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2" name="Полилиния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3" name="Полилиния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4" name="Полилиния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5" name="Полилиния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6" name="Полилиния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7" name="Полилиния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8" name="Полилиния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9" name="Полилиния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0" name="Полилиния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1" name="Полилиния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2" name="Полилиния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3" name="Полилиния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4" name="Полилиния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5" name="Полилиния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6" name="Полилиния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7" name="Полилиния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8" name="Полилиния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9" name="Полилиния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0" name="Полилиния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1" name="Полилиния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2" name="Полилиния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3" name="Полилиния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4" name="Полилиния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5" name="Полилиния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6" name="Полилиния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7" name="Полилиния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8" name="Полилиния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9" name="Полилиния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0" name="Полилиния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1" name="Полилиния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2" name="Полилиния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3" name="Полилиния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4" name="Полилиния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5" name="Полилиния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6" name="Полилиния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7" name="Полилиния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8" name="Полилиния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9" name="Полилиния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20" name="Полилиния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21" name="Полилиния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grpSp>
          <p:nvGrpSpPr>
            <p:cNvPr id="350" name="Группа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Полилиния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7" name="Полилиния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8" name="Полилиния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9" name="Полилиния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0" name="Полилиния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1" name="Полилиния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2" name="Полилиния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3" name="Полилиния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4" name="Полилиния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grpSp>
          <p:nvGrpSpPr>
            <p:cNvPr id="351" name="Группа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Полилиния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0" name="Полилиния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1" name="Полилиния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2" name="Полилиния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3" name="Полилиния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4" name="Полилиния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5" name="Полилиния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grpSp>
          <p:nvGrpSpPr>
            <p:cNvPr id="352" name="Группа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Полилиния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4" name="Полилиния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5" name="Полилиния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6" name="Полилиния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7" name="Полилиния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8" name="Полилиния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</p:grpSp>
      <p:grpSp>
        <p:nvGrpSpPr>
          <p:cNvPr id="422" name="Группа 52"/>
          <p:cNvGrpSpPr>
            <a:grpSpLocks noChangeAspect="1"/>
          </p:cNvGrpSpPr>
          <p:nvPr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4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5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6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7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8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9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0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31" name="Группа 52"/>
          <p:cNvGrpSpPr>
            <a:grpSpLocks noChangeAspect="1"/>
          </p:cNvGrpSpPr>
          <p:nvPr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3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4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5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6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7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8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9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40" name="Группа 66"/>
          <p:cNvGrpSpPr>
            <a:grpSpLocks noChangeAspect="1"/>
          </p:cNvGrpSpPr>
          <p:nvPr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Полилини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2" name="Полилини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3" name="Полилини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4" name="Полилини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5" name="Полилини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6" name="Полилини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7" name="Полилини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8" name="Полилини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42011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5900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35946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71734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50"/>
          <p:cNvSpPr>
            <a:spLocks/>
          </p:cNvSpPr>
          <p:nvPr/>
        </p:nvSpPr>
        <p:spPr bwMode="auto"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олилиния 51"/>
          <p:cNvSpPr>
            <a:spLocks/>
          </p:cNvSpPr>
          <p:nvPr/>
        </p:nvSpPr>
        <p:spPr bwMode="auto"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" name="Полилиния 51"/>
          <p:cNvSpPr>
            <a:spLocks/>
          </p:cNvSpPr>
          <p:nvPr/>
        </p:nvSpPr>
        <p:spPr bwMode="auto"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10" name="Группа 66"/>
          <p:cNvGrpSpPr>
            <a:grpSpLocks noChangeAspect="1"/>
          </p:cNvGrpSpPr>
          <p:nvPr/>
        </p:nvGrpSpPr>
        <p:grpSpPr bwMode="auto"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1" name="Полилини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20" name="Полилиния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" name="Полилиния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" name="Полилиния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6" name="Группа 5"/>
          <p:cNvGrpSpPr>
            <a:grpSpLocks noChangeAspect="1"/>
          </p:cNvGrpSpPr>
          <p:nvPr/>
        </p:nvGrpSpPr>
        <p:grpSpPr bwMode="auto"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27" name="Полилиния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34" name="Группа 16"/>
          <p:cNvGrpSpPr>
            <a:grpSpLocks noChangeAspect="1"/>
          </p:cNvGrpSpPr>
          <p:nvPr/>
        </p:nvGrpSpPr>
        <p:grpSpPr bwMode="auto"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35" name="Полилиния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Полилиния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Полилиния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8" name="Полилиния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9" name="Полилиния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0" name="Полилиния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3" name="Группа 28"/>
          <p:cNvGrpSpPr>
            <a:grpSpLocks noChangeAspect="1"/>
          </p:cNvGrpSpPr>
          <p:nvPr/>
        </p:nvGrpSpPr>
        <p:grpSpPr bwMode="auto"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44" name="Полилиния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0" name="Полилиния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52" name="Группа 52"/>
          <p:cNvGrpSpPr>
            <a:grpSpLocks noChangeAspect="1"/>
          </p:cNvGrpSpPr>
          <p:nvPr/>
        </p:nvGrpSpPr>
        <p:grpSpPr bwMode="auto">
          <a:xfrm rot="19948164">
            <a:off x="11143247" y="105148"/>
            <a:ext cx="675071" cy="772505"/>
            <a:chOff x="4634" y="754"/>
            <a:chExt cx="1164" cy="1332"/>
          </a:xfrm>
        </p:grpSpPr>
        <p:sp>
          <p:nvSpPr>
            <p:cNvPr id="53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9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0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61" name="Группа 64"/>
          <p:cNvGrpSpPr>
            <a:grpSpLocks noChangeAspect="1"/>
          </p:cNvGrpSpPr>
          <p:nvPr/>
        </p:nvGrpSpPr>
        <p:grpSpPr bwMode="auto"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62" name="Полилини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5" name="Полилини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6" name="Полилини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9E583DDF-CA54-461A-A486-592D2374C532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936">
          <p15:clr>
            <a:srgbClr val="F26B43"/>
          </p15:clr>
        </p15:guide>
        <p15:guide id="3" pos="3840">
          <p15:clr>
            <a:srgbClr val="F26B43"/>
          </p15:clr>
        </p15:guide>
        <p15:guide id="4" orient="horz" pos="3552">
          <p15:clr>
            <a:srgbClr val="F26B43"/>
          </p15:clr>
        </p15:guide>
        <p15:guide id="5" pos="6720">
          <p15:clr>
            <a:srgbClr val="F26B43"/>
          </p15:clr>
        </p15:guide>
        <p15:guide id="6" pos="9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115224032020@mail.ru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3473" y="165020"/>
            <a:ext cx="10458233" cy="948885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Весёлая </a:t>
            </a:r>
            <a:r>
              <a:rPr lang="ru-RU" sz="6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грамматика</a:t>
            </a:r>
            <a:endParaRPr lang="ru-RU" sz="60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094807" y="1163782"/>
            <a:ext cx="9443258" cy="2842953"/>
          </a:xfrm>
        </p:spPr>
        <p:txBody>
          <a:bodyPr>
            <a:norm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Добрый день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Ребята, сегодня мы с 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вами познакомимся 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шарадами и логогрифами.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будем учиться их разгадывать.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0670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999" y="315884"/>
            <a:ext cx="9897687" cy="2327563"/>
          </a:xfrm>
        </p:spPr>
        <p:txBody>
          <a:bodyPr>
            <a:no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 стихах это может выглядеть так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Я синоним осьминога,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А без «С» — в метле нас много.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8764" y="2161309"/>
            <a:ext cx="10164664" cy="3477492"/>
          </a:xfrm>
        </p:spPr>
        <p:txBody>
          <a:bodyPr>
            <a:normAutofit fontScale="925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(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Спрут. Прут)</a:t>
            </a:r>
            <a:endParaRPr lang="ru-RU" sz="3600" dirty="0" smtClean="0"/>
          </a:p>
          <a:p>
            <a:pPr algn="ctr"/>
            <a:r>
              <a:rPr lang="ru-RU" sz="5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следующих слайдах попробуйте сами отгадать логогрифы</a:t>
            </a:r>
            <a:endParaRPr lang="ru-RU" sz="5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737360"/>
            <a:ext cx="9144000" cy="3461657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Я глубока и многоводна,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И ты, как все, гордишься мной,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А если букву мне прибавишь,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Я птицей сделаюсь лесной.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46493" y="184451"/>
            <a:ext cx="10458233" cy="13738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52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Логогриф</a:t>
            </a:r>
            <a:endParaRPr lang="ru-RU" sz="66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1522413" y="4786444"/>
            <a:ext cx="9144000" cy="11847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None/>
              <a:defRPr sz="24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Волга. Иволга.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3002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Мы резким голосом кричим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И ковыляем так комично.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Но вставь нам «Л», и зазвучим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Тогда довольно мелодично.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Гуси. Гусли</a:t>
            </a:r>
            <a:r>
              <a:rPr lang="ru-RU" sz="4800" dirty="0" smtClean="0">
                <a:solidFill>
                  <a:srgbClr val="FF0000"/>
                </a:solidFill>
              </a:rPr>
              <a:t>.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0047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3905" y="1097281"/>
            <a:ext cx="10008524" cy="3973483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всех: и взрослых, и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детей —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часы досуга развлекаем,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Но если нам приставишь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т,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их ужасно напугаем.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1385935" y="4854633"/>
            <a:ext cx="9144000" cy="111390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None/>
              <a:defRPr sz="24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Игры. Тигры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590651" y="205964"/>
            <a:ext cx="10458233" cy="13738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52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7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1961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>На дне реки в прохладной тьме</a:t>
            </a:r>
            <a:br>
              <a:rPr lang="ru-RU" sz="5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>Скрываюсь я века.</a:t>
            </a:r>
            <a:br>
              <a:rPr lang="ru-RU" sz="5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>Но вот ты </a:t>
            </a:r>
            <a:r>
              <a:rPr lang="ru-RU" sz="53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> прибавил мне —</a:t>
            </a:r>
            <a:br>
              <a:rPr lang="ru-RU" sz="5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>И я уже река.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Ил. 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Нил</a:t>
            </a:r>
            <a:r>
              <a:rPr lang="ru-RU" sz="4800" dirty="0" smtClean="0">
                <a:solidFill>
                  <a:srgbClr val="FF0000"/>
                </a:solidFill>
              </a:rPr>
              <a:t>.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6042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999" y="332509"/>
            <a:ext cx="9144001" cy="781396"/>
          </a:xfrm>
        </p:spPr>
        <p:txBody>
          <a:bodyPr>
            <a:normAutofit/>
          </a:bodyPr>
          <a:lstStyle/>
          <a:p>
            <a:pPr algn="ctr"/>
            <a:r>
              <a:rPr lang="ru-RU" sz="4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Задания </a:t>
            </a:r>
            <a:r>
              <a:rPr lang="ru-RU" sz="4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закрепления новой темы</a:t>
            </a:r>
            <a:endParaRPr lang="ru-RU" sz="4400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413164"/>
            <a:ext cx="9144000" cy="4438995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Отгадайте шарады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1.Мой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первый слог – предлог,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 втором мы проживем все лето,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целое от нас и вас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Давно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уж ждет ответа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2.Первый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слог найдешь средь нот,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второе – бык несет.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Хочешь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целое найти,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Так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ищи его в пути.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999" y="0"/>
            <a:ext cx="9144001" cy="144641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Отгадайте логогрифы</a:t>
            </a:r>
            <a:r>
              <a:rPr lang="ru-RU" sz="49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997527"/>
            <a:ext cx="9500263" cy="5054137"/>
          </a:xfrm>
        </p:spPr>
        <p:txBody>
          <a:bodyPr>
            <a:normAutofit fontScale="62500" lnSpcReduction="20000"/>
          </a:bodyPr>
          <a:lstStyle/>
          <a:p>
            <a:r>
              <a:rPr lang="ru-RU" sz="45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1.Добавим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к ноте букву «М»  — </a:t>
            </a:r>
          </a:p>
          <a:p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Сразу станет нужен всем: </a:t>
            </a:r>
          </a:p>
          <a:p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В нем живет моя семья — </a:t>
            </a:r>
          </a:p>
          <a:p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Мама, папа, братик, я! </a:t>
            </a:r>
          </a:p>
          <a:p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spcBef>
                <a:spcPct val="20000"/>
              </a:spcBef>
            </a:pPr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2.С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твёрдым «л» я на стене,</a:t>
            </a:r>
          </a:p>
          <a:p>
            <a:pPr marL="457200" indent="-457200">
              <a:spcBef>
                <a:spcPct val="20000"/>
              </a:spcBef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Книги, например, на мне,</a:t>
            </a:r>
          </a:p>
          <a:p>
            <a:pPr marL="457200" indent="-457200">
              <a:spcBef>
                <a:spcPct val="20000"/>
              </a:spcBef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Но, как только «л» смягчите,</a:t>
            </a:r>
          </a:p>
          <a:p>
            <a:pPr marL="457200" indent="-457200">
              <a:spcBef>
                <a:spcPct val="20000"/>
              </a:spcBef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Сразу в танец превратите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spcBef>
                <a:spcPct val="20000"/>
              </a:spcBef>
            </a:pPr>
            <a:r>
              <a:rPr lang="ru-RU" sz="4500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500" b="1" dirty="0" smtClean="0">
              <a:solidFill>
                <a:srgbClr val="9933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Выполненное задание отправьте мне</a:t>
            </a: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на почту </a:t>
            </a:r>
            <a:r>
              <a:rPr lang="ru-RU" sz="4500" b="1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115224032020@</a:t>
            </a:r>
            <a:r>
              <a:rPr lang="en-US" sz="4500" b="1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mail</a:t>
            </a:r>
            <a:r>
              <a:rPr lang="ru-RU" sz="4500" b="1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sz="4500" b="1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ru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или на </a:t>
            </a:r>
            <a:r>
              <a:rPr lang="en-US" sz="4500" b="1" u="sng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WhatsApp</a:t>
            </a:r>
            <a:r>
              <a:rPr lang="en-US" sz="45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5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до 25 </a:t>
            </a:r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апреля 2020г.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1365" y="2354240"/>
            <a:ext cx="5922795" cy="1201783"/>
          </a:xfrm>
        </p:spPr>
        <p:txBody>
          <a:bodyPr>
            <a:normAutofit/>
          </a:bodyPr>
          <a:lstStyle/>
          <a:p>
            <a:pPr algn="ctr"/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255927" y="151373"/>
            <a:ext cx="10458233" cy="13738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52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7200" dirty="0" smtClean="0">
                <a:solidFill>
                  <a:schemeClr val="accent1"/>
                </a:solidFill>
              </a:rPr>
              <a:t>Спасибо за внимание!</a:t>
            </a:r>
            <a:endParaRPr lang="ru-RU" sz="7200" dirty="0">
              <a:solidFill>
                <a:schemeClr val="accent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784228" y="4030953"/>
            <a:ext cx="7294041" cy="1184766"/>
          </a:xfrm>
        </p:spPr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ü"/>
            </a:pPr>
            <a:endParaRPr lang="en-US" dirty="0" smtClean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0531" y="2128059"/>
            <a:ext cx="4339244" cy="34913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5446" y="3075709"/>
            <a:ext cx="4289367" cy="289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6130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266008"/>
            <a:ext cx="9133730" cy="9310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9600" dirty="0" smtClean="0"/>
              <a:t/>
            </a:r>
            <a:br>
              <a:rPr lang="ru-RU" sz="9600" dirty="0" smtClean="0"/>
            </a:b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Шарада</a:t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загадка, которая отгадывается по частям;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4647" y="1230284"/>
            <a:ext cx="9848781" cy="440851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          Шарада- это одна из разновидностей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игр со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словами.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Составные части шарады - отдельные маленькие слова, из которых в сумме складывается слово побольше. Для загадки-шарады дается описание каждой ее части, а потом - смысл всего слова. И не всегда при этом слово разбивается по слогам.</a:t>
            </a:r>
          </a:p>
          <a:p>
            <a:pPr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      Слово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«шарада» произошло от французского «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charade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» - слово, которое нужно найти. Это последнее слово-отгадка разбито на части, имеющие, самостоятельное значение. Каждая часть главного слова зашифрована обычно также стихотворными строчками.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299258"/>
            <a:ext cx="9133730" cy="3491346"/>
          </a:xfrm>
        </p:spPr>
        <p:txBody>
          <a:bodyPr>
            <a:normAutofit fontScale="90000"/>
          </a:bodyPr>
          <a:lstStyle/>
          <a:p>
            <a:pPr>
              <a:buFont typeface="Arial" pitchFamily="34" charset="0"/>
              <a:buChar char="•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Вот, например, как в стихах можно зашифровать слово «парус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»: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Три буквы облаками реют,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Две видны на лице мужском,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 целое порой белеет «В тумане моря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голубом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80655" y="1778923"/>
            <a:ext cx="9582773" cy="3859877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следующих слайдах попробуйте сами  отгадать шарады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628078"/>
            <a:ext cx="9144000" cy="4010722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1.Начало деревом зовется,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  Конец  - читатели мои,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  Здесь в книге целое найдется,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  И в каждой строчке есть они.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02556" y="4653887"/>
            <a:ext cx="28796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Буквы</a:t>
            </a:r>
          </a:p>
          <a:p>
            <a:pPr algn="ctr"/>
            <a:endParaRPr lang="ru-RU" sz="48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44470" y="279985"/>
            <a:ext cx="10458233" cy="13738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52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Шарады</a:t>
            </a:r>
            <a:endParaRPr lang="ru-RU" sz="66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1290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269" y="378823"/>
            <a:ext cx="11194868" cy="3474720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2.Первое я в удивлении восклицаю,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Второе с книжной полки я снимаю,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Когда же первое с вторым соединится,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Получится мельчайшая частица.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Атом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4029" y="515389"/>
            <a:ext cx="10632102" cy="5104015"/>
          </a:xfrm>
        </p:spPr>
        <p:txBody>
          <a:bodyPr>
            <a:noAutofit/>
          </a:bodyPr>
          <a:lstStyle/>
          <a:p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3.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Мое начало — буква алфавита,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Она всегда шипит сердито.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Второго корабли боятся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И обойти его стремятся,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А целое весной летает и жужжит,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То сядет на цветок, то снова полетит.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5087389"/>
            <a:ext cx="9144000" cy="1230284"/>
          </a:xfrm>
        </p:spPr>
        <p:txBody>
          <a:bodyPr>
            <a:normAutofit/>
          </a:bodyPr>
          <a:lstStyle/>
          <a:p>
            <a:pPr algn="r"/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Шмель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4.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Начало – голос птицы,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Конец на дне пруда,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А целое в музее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Найдете без труда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артина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Логогриф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025912" y="1862051"/>
            <a:ext cx="9637516" cy="34248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какая –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нибудь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буква  отнимается в слове  совсем, или же, наоборот, прибавляется новая;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403866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2385" y="232756"/>
            <a:ext cx="11554691" cy="6417426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Например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возьмем букву «а», прибавим к ней «и», получится «па», прибавим еще 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», получится «пар», прибавим «и», получится «пари» и, наконец, прибавим еще «к», получится «парик». Зашифровав эти слова, составляем логогриф примерно по такой схеме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«Я — союз. Прибавь букву 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», и я буду движение 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танцах(па).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Прибавь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еще 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», и я буду состояние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воды(пар).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Прибавь «и»,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ты можешь меня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выиграть(пари).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Припиши к этим буквам «к», и ты узнаешь слово, которое обозначает накладные волосы, которыми обычно пользуются артисты, играя роль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»(парик).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взять слово «парик» и отнимать от него по букве, то логогриф надо составлять в обратном порядке.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289526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Back_to_School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Back_to_School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Back_to_School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3485788-A8A7-4A59-A508-5F918119F4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TS102895269</Template>
  <TotalTime>0</TotalTime>
  <Words>527</Words>
  <Application>Microsoft Office PowerPoint</Application>
  <PresentationFormat>Произвольный</PresentationFormat>
  <Paragraphs>71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TS102895269</vt:lpstr>
      <vt:lpstr>Весёлая грамматика</vt:lpstr>
      <vt:lpstr>      Шарада  –это загадка, которая отгадывается по частям;</vt:lpstr>
      <vt:lpstr>Вот, например, как в стихах можно зашифровать слово «парус»:  Три буквы облаками реют, Две видны на лице мужском, А целое порой белеет «В тумане моря голубом». </vt:lpstr>
      <vt:lpstr>Слайд 4</vt:lpstr>
      <vt:lpstr>2.Первое я в удивлении восклицаю, Второе с книжной полки я снимаю, Когда же первое с вторым соединится, Получится мельчайшая частица.</vt:lpstr>
      <vt:lpstr>   3.Мое начало — буква алфавита, Она всегда шипит сердито. Второго корабли боятся И обойти его стремятся, А целое весной летает и жужжит, То сядет на цветок, то снова полетит. </vt:lpstr>
      <vt:lpstr>4. Начало – голос птицы, Конец на дне пруда, А целое в музее Найдете без труда</vt:lpstr>
      <vt:lpstr>Логогриф</vt:lpstr>
      <vt:lpstr>Слайд 9</vt:lpstr>
      <vt:lpstr>В стихах это может выглядеть так: Я синоним осьминога, А без «С» — в метле нас много.</vt:lpstr>
      <vt:lpstr>Слайд 11</vt:lpstr>
      <vt:lpstr>Мы резким голосом кричим И ковыляем так комично. Но вставь нам «Л», и зазвучим Тогда довольно мелодично.</vt:lpstr>
      <vt:lpstr>Слайд 13</vt:lpstr>
      <vt:lpstr>На дне реки в прохладной тьме Скрываюсь я века. Но вот ты н прибавил мне — И я уже река. </vt:lpstr>
      <vt:lpstr>Задания для закрепления новой темы</vt:lpstr>
      <vt:lpstr>        Отгадайте логогрифы 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2013-04-03T17:47:19Z</dcterms:created>
  <dcterms:modified xsi:type="dcterms:W3CDTF">2020-04-17T19:05:34Z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TC028952699991</vt:lpwstr>
  </property>
</Properties>
</file>